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5" r:id="rId11"/>
    <p:sldId id="267" r:id="rId12"/>
    <p:sldId id="268" r:id="rId1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ce" initials="A" lastIdx="2" clrIdx="0">
    <p:extLst>
      <p:ext uri="{19B8F6BF-5375-455C-9EA6-DF929625EA0E}">
        <p15:presenceInfo xmlns:p15="http://schemas.microsoft.com/office/powerpoint/2012/main" userId="Ali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E2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4" autoAdjust="0"/>
  </p:normalViewPr>
  <p:slideViewPr>
    <p:cSldViewPr>
      <p:cViewPr varScale="1">
        <p:scale>
          <a:sx n="68" d="100"/>
          <a:sy n="68" d="100"/>
        </p:scale>
        <p:origin x="125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09600" y="1066800"/>
            <a:ext cx="6934200" cy="1143000"/>
          </a:xfrm>
          <a:effectLst/>
        </p:spPr>
        <p:txBody>
          <a:bodyPr/>
          <a:lstStyle>
            <a:lvl1pPr algn="l">
              <a:defRPr b="1" cap="all" baseline="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noProof="0" dirty="0"/>
              <a:t>Click to edit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2514600"/>
            <a:ext cx="4724400" cy="685796"/>
          </a:xfrm>
          <a:effectLst/>
        </p:spPr>
        <p:txBody>
          <a:bodyPr/>
          <a:lstStyle>
            <a:lvl1pPr marL="0" indent="0" algn="l">
              <a:buFontTx/>
              <a:buNone/>
              <a:defRPr b="1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AAC1F3A5-6328-4FB2-B3AA-3E75E4A27087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C70A9C-B071-413E-9019-2ABAE73680B1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685800" y="2221871"/>
            <a:ext cx="137160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538D47-1DE6-4025-B5E8-37EAC36F8D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93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8E6FC9-29BD-43D4-BEFA-BD4B84EAB2F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85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0" y="609600"/>
            <a:ext cx="4788218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200" y="2286000"/>
            <a:ext cx="4788218" cy="3809999"/>
          </a:xfrm>
        </p:spPr>
        <p:txBody>
          <a:bodyPr/>
          <a:lstStyle>
            <a:lvl1pPr algn="l">
              <a:defRPr sz="1800"/>
            </a:lvl1pPr>
            <a:lvl2pPr algn="l">
              <a:defRPr sz="1600"/>
            </a:lvl2pPr>
            <a:lvl3pPr algn="l">
              <a:defRPr sz="1400"/>
            </a:lvl3pPr>
            <a:lvl4pPr algn="l">
              <a:defRPr sz="1200"/>
            </a:lvl4pPr>
            <a:lvl5pPr algn="l"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31014" y="6400799"/>
            <a:ext cx="2895600" cy="29725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www.website.com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5D632-C58E-42E5-9157-E85550AE9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9941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2CCE64-0EC3-4C91-B8CA-BED101581C37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7391400" y="6369866"/>
            <a:ext cx="93521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975EC7-9458-428F-9C2D-4E48814C80A8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3505200" y="1981200"/>
            <a:ext cx="137160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5685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204CEE-29BF-408C-8957-85539EBC52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7819"/>
            <a:ext cx="9144000" cy="706581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B6CE24-4802-4D54-95B4-BA344B65EA8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CC1CD34-47C6-4FEC-B6E6-A33B951E8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102" y="281618"/>
            <a:ext cx="7856898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81C4404-15B5-4B18-A231-689D85868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02" y="1676400"/>
            <a:ext cx="7856898" cy="3809999"/>
          </a:xfrm>
        </p:spPr>
        <p:txBody>
          <a:bodyPr/>
          <a:lstStyle>
            <a:lvl1pPr algn="l">
              <a:defRPr sz="1800"/>
            </a:lvl1pPr>
            <a:lvl2pPr algn="l">
              <a:defRPr sz="1600"/>
            </a:lvl2pPr>
            <a:lvl3pPr algn="l">
              <a:defRPr sz="1400"/>
            </a:lvl3pPr>
            <a:lvl4pPr algn="l">
              <a:defRPr sz="1200"/>
            </a:lvl4pPr>
            <a:lvl5pPr algn="l"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7389DD-EA97-4942-A6BC-32AD00AABEE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525102" y="1448212"/>
            <a:ext cx="137160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F1C06F6-079F-4D7D-A1E2-15A1EB1F5D02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431014" y="6400799"/>
            <a:ext cx="2895600" cy="29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www.website.com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F83EA3-4AD2-428A-818C-0EB9BE12E8CA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7391400" y="6369866"/>
            <a:ext cx="93521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3312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10DBC1-E759-4966-8107-C4FA0C63EC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9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7E1477-A04E-4867-BCD2-FFC1258259C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A0436A-392B-4C7E-94FD-D88168581C3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9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0F960D-7E0F-4A16-8181-649AAE80A3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19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214007-DB48-4964-A027-83B2317A78A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F591E4-4E99-4491-AC09-2C216BD350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68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B7B90-D6F7-48FD-A715-B92E4DF9FDA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7" y="228600"/>
            <a:ext cx="8579222" cy="66294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1019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1019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25102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0855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fld id="{9B828C93-AB5E-45D6-9584-70B4815E109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Verdan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Verdan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Verdan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Verdan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Verdan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Verdan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Verdan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all" dirty="0" smtClean="0"/>
              <a:t>Conservation observations</a:t>
            </a:r>
            <a:endParaRPr lang="en-US" cap="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Amanda Gutting</a:t>
            </a:r>
          </a:p>
          <a:p>
            <a:r>
              <a:rPr lang="en-US" dirty="0" smtClean="0"/>
              <a:t>3/16/18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05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Sample Size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Baseline – we took the number of recorded foot and mouth disease observations in any sheep species from last year (15%)</a:t>
            </a:r>
          </a:p>
          <a:p>
            <a:r>
              <a:rPr lang="en-US" dirty="0" smtClean="0"/>
              <a:t>We want to be able to determine if the amount of foot and mouth observations fluctuate by 5 percentage points during the current year</a:t>
            </a:r>
          </a:p>
          <a:p>
            <a:r>
              <a:rPr lang="en-US" dirty="0" smtClean="0"/>
              <a:t>Minimum detectable effect is now 33% </a:t>
            </a:r>
          </a:p>
          <a:p>
            <a:pPr lvl="1"/>
            <a:r>
              <a:rPr lang="en-US" dirty="0" smtClean="0"/>
              <a:t>100 * 5/15 </a:t>
            </a:r>
          </a:p>
          <a:p>
            <a:pPr lvl="2"/>
            <a:r>
              <a:rPr lang="en-US" dirty="0" smtClean="0"/>
              <a:t>Or fluctuation divided by baseline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19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Sample Size Continued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We plugged in our minimum detectable effect and baseline numbers into our sample size calculator with 90% confidence level</a:t>
            </a:r>
          </a:p>
          <a:p>
            <a:r>
              <a:rPr lang="en-US" sz="2400" dirty="0" smtClean="0"/>
              <a:t>Our ideal sample size is 870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3452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000999" cy="1162050"/>
          </a:xfrm>
        </p:spPr>
        <p:txBody>
          <a:bodyPr/>
          <a:lstStyle/>
          <a:p>
            <a:r>
              <a:rPr lang="en-US" sz="4000" dirty="0" smtClean="0"/>
              <a:t>Number of Observations Needed Per Park	</a:t>
            </a:r>
            <a:endParaRPr lang="en-US" sz="400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8846526"/>
              </p:ext>
            </p:extLst>
          </p:nvPr>
        </p:nvGraphicFramePr>
        <p:xfrm>
          <a:off x="762000" y="2133600"/>
          <a:ext cx="75438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440702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8234257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78464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National Park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Observations per 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Weeks Needed</a:t>
                      </a:r>
                      <a:r>
                        <a:rPr lang="en-US" baseline="0" dirty="0" smtClean="0"/>
                        <a:t> Based on Sample 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447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Bryce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18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Great Smokey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04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Yellowstone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120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Yosemite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587273"/>
                  </a:ext>
                </a:extLst>
              </a:tr>
            </a:tbl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8382000" cy="1155700"/>
          </a:xfrm>
        </p:spPr>
        <p:txBody>
          <a:bodyPr/>
          <a:lstStyle/>
          <a:p>
            <a:r>
              <a:rPr lang="en-US" dirty="0"/>
              <a:t>Sample size divided by sightings per week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090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8F39-5C76-4F74-B93C-24276662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Description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FE746-DABC-4BA6-B752-6B5ECE3C8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I was given a spreadsheet with the following categories</a:t>
            </a:r>
          </a:p>
          <a:p>
            <a:r>
              <a:rPr lang="en-US" sz="2400" dirty="0" smtClean="0"/>
              <a:t>Category (mammal, amphibian,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Scientific Name</a:t>
            </a:r>
          </a:p>
          <a:p>
            <a:r>
              <a:rPr lang="en-US" sz="2400" dirty="0" smtClean="0"/>
              <a:t>Common Name</a:t>
            </a:r>
          </a:p>
          <a:p>
            <a:r>
              <a:rPr lang="en-US" sz="2400" dirty="0" smtClean="0"/>
              <a:t>Conservation Status</a:t>
            </a:r>
          </a:p>
          <a:p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82AB82-18CB-4972-89F3-F0897574E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1014" y="6400799"/>
            <a:ext cx="2895600" cy="29725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87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Data – </a:t>
            </a:r>
            <a:r>
              <a:rPr lang="en-US" dirty="0" err="1" smtClean="0"/>
              <a:t>Con’t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811897"/>
              </p:ext>
            </p:extLst>
          </p:nvPr>
        </p:nvGraphicFramePr>
        <p:xfrm>
          <a:off x="3505200" y="2286000"/>
          <a:ext cx="47879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3950">
                  <a:extLst>
                    <a:ext uri="{9D8B030D-6E8A-4147-A177-3AD203B41FA5}">
                      <a16:colId xmlns:a16="http://schemas.microsoft.com/office/drawing/2014/main" val="12928596"/>
                    </a:ext>
                  </a:extLst>
                </a:gridCol>
                <a:gridCol w="2393950">
                  <a:extLst>
                    <a:ext uri="{9D8B030D-6E8A-4147-A177-3AD203B41FA5}">
                      <a16:colId xmlns:a16="http://schemas.microsoft.com/office/drawing/2014/main" val="641053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Recorded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636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Amphibians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75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683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645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Mammal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73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Nonvascular Plant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261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Reptile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549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Vascular Plant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4,262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24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TOTAL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5,541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58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3486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Conservation Status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4849585"/>
              </p:ext>
            </p:extLst>
          </p:nvPr>
        </p:nvGraphicFramePr>
        <p:xfrm>
          <a:off x="3505200" y="2286000"/>
          <a:ext cx="47879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3950">
                  <a:extLst>
                    <a:ext uri="{9D8B030D-6E8A-4147-A177-3AD203B41FA5}">
                      <a16:colId xmlns:a16="http://schemas.microsoft.com/office/drawing/2014/main" val="323994458"/>
                    </a:ext>
                  </a:extLst>
                </a:gridCol>
                <a:gridCol w="2393950">
                  <a:extLst>
                    <a:ext uri="{9D8B030D-6E8A-4147-A177-3AD203B41FA5}">
                      <a16:colId xmlns:a16="http://schemas.microsoft.com/office/drawing/2014/main" val="3020907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Conservation 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Species per Status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91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Endangered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103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Threatened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570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Species of Concern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791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 Recovery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622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 Intervention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5361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72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TOTAL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5,541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52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112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077200" cy="1162050"/>
          </a:xfrm>
        </p:spPr>
        <p:txBody>
          <a:bodyPr/>
          <a:lstStyle/>
          <a:p>
            <a:pPr algn="ctr"/>
            <a:r>
              <a:rPr lang="en-US" sz="3200" dirty="0" smtClean="0"/>
              <a:t>Percent of Species Considered Protected by Category</a:t>
            </a:r>
            <a:r>
              <a:rPr lang="en-US" dirty="0" smtClean="0"/>
              <a:t>	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46156"/>
              </p:ext>
            </p:extLst>
          </p:nvPr>
        </p:nvGraphicFramePr>
        <p:xfrm>
          <a:off x="2057400" y="1905000"/>
          <a:ext cx="51117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875">
                  <a:extLst>
                    <a:ext uri="{9D8B030D-6E8A-4147-A177-3AD203B41FA5}">
                      <a16:colId xmlns:a16="http://schemas.microsoft.com/office/drawing/2014/main" val="328931435"/>
                    </a:ext>
                  </a:extLst>
                </a:gridCol>
                <a:gridCol w="2555875">
                  <a:extLst>
                    <a:ext uri="{9D8B030D-6E8A-4147-A177-3AD203B41FA5}">
                      <a16:colId xmlns:a16="http://schemas.microsoft.com/office/drawing/2014/main" val="15749311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 marL="97625" marR="9762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 Protected</a:t>
                      </a:r>
                      <a:endParaRPr lang="en-US" dirty="0"/>
                    </a:p>
                  </a:txBody>
                  <a:tcPr marL="97625" marR="97625"/>
                </a:tc>
                <a:extLst>
                  <a:ext uri="{0D108BD9-81ED-4DB2-BD59-A6C34878D82A}">
                    <a16:rowId xmlns:a16="http://schemas.microsoft.com/office/drawing/2014/main" val="169160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Amphibian</a:t>
                      </a:r>
                      <a:endParaRPr lang="en-US" dirty="0"/>
                    </a:p>
                  </a:txBody>
                  <a:tcPr marL="97625" marR="9762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8.8%</a:t>
                      </a:r>
                      <a:endParaRPr lang="en-US" dirty="0"/>
                    </a:p>
                  </a:txBody>
                  <a:tcPr marL="97625" marR="97625"/>
                </a:tc>
                <a:extLst>
                  <a:ext uri="{0D108BD9-81ED-4DB2-BD59-A6C34878D82A}">
                    <a16:rowId xmlns:a16="http://schemas.microsoft.com/office/drawing/2014/main" val="1062324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Bird</a:t>
                      </a:r>
                      <a:endParaRPr lang="en-US" dirty="0"/>
                    </a:p>
                  </a:txBody>
                  <a:tcPr marL="97625" marR="9762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15%</a:t>
                      </a:r>
                      <a:endParaRPr lang="en-US" dirty="0"/>
                    </a:p>
                  </a:txBody>
                  <a:tcPr marL="97625" marR="97625"/>
                </a:tc>
                <a:extLst>
                  <a:ext uri="{0D108BD9-81ED-4DB2-BD59-A6C34878D82A}">
                    <a16:rowId xmlns:a16="http://schemas.microsoft.com/office/drawing/2014/main" val="1948726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Fish</a:t>
                      </a:r>
                      <a:endParaRPr lang="en-US" dirty="0"/>
                    </a:p>
                  </a:txBody>
                  <a:tcPr marL="97625" marR="9762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8.7%</a:t>
                      </a:r>
                      <a:endParaRPr lang="en-US" dirty="0"/>
                    </a:p>
                  </a:txBody>
                  <a:tcPr marL="97625" marR="97625"/>
                </a:tc>
                <a:extLst>
                  <a:ext uri="{0D108BD9-81ED-4DB2-BD59-A6C34878D82A}">
                    <a16:rowId xmlns:a16="http://schemas.microsoft.com/office/drawing/2014/main" val="930969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Mammal</a:t>
                      </a:r>
                      <a:endParaRPr lang="en-US" dirty="0"/>
                    </a:p>
                  </a:txBody>
                  <a:tcPr marL="97625" marR="9762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17%</a:t>
                      </a:r>
                      <a:endParaRPr lang="en-US" dirty="0"/>
                    </a:p>
                  </a:txBody>
                  <a:tcPr marL="97625" marR="97625"/>
                </a:tc>
                <a:extLst>
                  <a:ext uri="{0D108BD9-81ED-4DB2-BD59-A6C34878D82A}">
                    <a16:rowId xmlns:a16="http://schemas.microsoft.com/office/drawing/2014/main" val="1716212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Nonvascular Plant</a:t>
                      </a:r>
                      <a:endParaRPr lang="en-US" dirty="0"/>
                    </a:p>
                  </a:txBody>
                  <a:tcPr marL="97625" marR="9762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1.5%</a:t>
                      </a:r>
                      <a:endParaRPr lang="en-US" dirty="0"/>
                    </a:p>
                  </a:txBody>
                  <a:tcPr marL="97625" marR="97625"/>
                </a:tc>
                <a:extLst>
                  <a:ext uri="{0D108BD9-81ED-4DB2-BD59-A6C34878D82A}">
                    <a16:rowId xmlns:a16="http://schemas.microsoft.com/office/drawing/2014/main" val="2425098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Reptile</a:t>
                      </a:r>
                      <a:endParaRPr lang="en-US" dirty="0"/>
                    </a:p>
                  </a:txBody>
                  <a:tcPr marL="97625" marR="9762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6.4%</a:t>
                      </a:r>
                      <a:endParaRPr lang="en-US" dirty="0"/>
                    </a:p>
                  </a:txBody>
                  <a:tcPr marL="97625" marR="97625"/>
                </a:tc>
                <a:extLst>
                  <a:ext uri="{0D108BD9-81ED-4DB2-BD59-A6C34878D82A}">
                    <a16:rowId xmlns:a16="http://schemas.microsoft.com/office/drawing/2014/main" val="2673552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Vascular Plant</a:t>
                      </a:r>
                      <a:endParaRPr lang="en-US" dirty="0"/>
                    </a:p>
                  </a:txBody>
                  <a:tcPr marL="97625" marR="9762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1%</a:t>
                      </a:r>
                      <a:endParaRPr lang="en-US" dirty="0"/>
                    </a:p>
                  </a:txBody>
                  <a:tcPr marL="97625" marR="97625"/>
                </a:tc>
                <a:extLst>
                  <a:ext uri="{0D108BD9-81ED-4DB2-BD59-A6C34878D82A}">
                    <a16:rowId xmlns:a16="http://schemas.microsoft.com/office/drawing/2014/main" val="1570692558"/>
                  </a:ext>
                </a:extLst>
              </a:tr>
            </a:tbl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209800" y="5029200"/>
            <a:ext cx="4648200" cy="1066800"/>
          </a:xfrm>
        </p:spPr>
        <p:txBody>
          <a:bodyPr/>
          <a:lstStyle/>
          <a:p>
            <a:r>
              <a:rPr lang="en-US" dirty="0" smtClean="0"/>
              <a:t>*To be considered protected, the conservation status is anything but ‘No Intervention’.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53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some species more protected than others?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52800" y="2286000"/>
            <a:ext cx="5181600" cy="3809999"/>
          </a:xfrm>
        </p:spPr>
        <p:txBody>
          <a:bodyPr/>
          <a:lstStyle/>
          <a:p>
            <a:r>
              <a:rPr lang="en-US" sz="1600" dirty="0" smtClean="0"/>
              <a:t>I used a chi2 contingency test </a:t>
            </a:r>
          </a:p>
          <a:p>
            <a:r>
              <a:rPr lang="en-US" sz="1600" dirty="0" smtClean="0"/>
              <a:t>Created a table comparing the protected and non-protect number of birds &amp; mammals</a:t>
            </a:r>
          </a:p>
          <a:p>
            <a:pPr lvl="1"/>
            <a:r>
              <a:rPr lang="en-US" sz="1400" dirty="0" smtClean="0"/>
              <a:t>Result was 0.68</a:t>
            </a:r>
          </a:p>
          <a:p>
            <a:pPr lvl="2"/>
            <a:r>
              <a:rPr lang="en-US" dirty="0" smtClean="0"/>
              <a:t>Since this was above 0.05 – we can affirmatively state that mammals are more protected than birds because of chance</a:t>
            </a:r>
          </a:p>
          <a:p>
            <a:r>
              <a:rPr lang="en-US" sz="1600" dirty="0" smtClean="0"/>
              <a:t>Next, we compared reptiles and mammals</a:t>
            </a:r>
          </a:p>
          <a:p>
            <a:pPr lvl="1"/>
            <a:r>
              <a:rPr lang="en-US" sz="1400" dirty="0" smtClean="0"/>
              <a:t>Result was 0.038</a:t>
            </a:r>
          </a:p>
          <a:p>
            <a:pPr lvl="2"/>
            <a:r>
              <a:rPr lang="en-US" dirty="0" smtClean="0"/>
              <a:t>Since this is below 0.05 we reject the null hypothesis that mammals were more protected because of chance. Conservationists are purposefully protecting more mammals than reptiles.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73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NOT leave any level of protection over any species up to chance</a:t>
            </a:r>
          </a:p>
          <a:p>
            <a:r>
              <a:rPr lang="en-US" dirty="0" smtClean="0"/>
              <a:t>We (as a whole) cannot afford to lose any thing living/thriving/surviving on our planet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146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 of Species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Looking at the second set of data, we were given the observations of various species at national parks</a:t>
            </a:r>
          </a:p>
          <a:p>
            <a:r>
              <a:rPr lang="en-US" dirty="0" smtClean="0"/>
              <a:t>We decided to look at observations of the mammal ‘sheep’ by merging the observations worksheet with the species worksheet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278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Sheep Observations by Park per Week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0639925"/>
              </p:ext>
            </p:extLst>
          </p:nvPr>
        </p:nvGraphicFramePr>
        <p:xfrm>
          <a:off x="3505200" y="2286000"/>
          <a:ext cx="47879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3950">
                  <a:extLst>
                    <a:ext uri="{9D8B030D-6E8A-4147-A177-3AD203B41FA5}">
                      <a16:colId xmlns:a16="http://schemas.microsoft.com/office/drawing/2014/main" val="2896583975"/>
                    </a:ext>
                  </a:extLst>
                </a:gridCol>
                <a:gridCol w="2393950">
                  <a:extLst>
                    <a:ext uri="{9D8B030D-6E8A-4147-A177-3AD203B41FA5}">
                      <a16:colId xmlns:a16="http://schemas.microsoft.com/office/drawing/2014/main" val="2686223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National Park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Observations per Week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005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Bryce National Park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715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Great Smokey National Park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854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Yellowstone National Park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884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Yosemite</a:t>
                      </a:r>
                      <a:r>
                        <a:rPr lang="en-US" baseline="0" dirty="0" smtClean="0"/>
                        <a:t> National Park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377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647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5">
      <a:dk1>
        <a:sysClr val="windowText" lastClr="000000"/>
      </a:dk1>
      <a:lt1>
        <a:sysClr val="window" lastClr="FFFFFF"/>
      </a:lt1>
      <a:dk2>
        <a:srgbClr val="0F633D"/>
      </a:dk2>
      <a:lt2>
        <a:srgbClr val="F4F3ED"/>
      </a:lt2>
      <a:accent1>
        <a:srgbClr val="2D7C5A"/>
      </a:accent1>
      <a:accent2>
        <a:srgbClr val="E0C749"/>
      </a:accent2>
      <a:accent3>
        <a:srgbClr val="C2A22E"/>
      </a:accent3>
      <a:accent4>
        <a:srgbClr val="6BB290"/>
      </a:accent4>
      <a:accent5>
        <a:srgbClr val="AFDCC9"/>
      </a:accent5>
      <a:accent6>
        <a:srgbClr val="2D7C5A"/>
      </a:accent6>
      <a:hlink>
        <a:srgbClr val="C2A22E"/>
      </a:hlink>
      <a:folHlink>
        <a:srgbClr val="C2A22E"/>
      </a:folHlink>
    </a:clrScheme>
    <a:fontScheme name="Custom 14">
      <a:majorFont>
        <a:latin typeface="Century Gothic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M02810024 - Botany design slides - NEW.potx" id="{CDFB4076-E3FE-4570-A866-0E1887ADC605}" vid="{DA8B6290-EE3C-4116-A067-415C8169B2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Botany design slides</Template>
  <TotalTime>1099</TotalTime>
  <Words>452</Words>
  <Application>Microsoft Office PowerPoint</Application>
  <PresentationFormat>On-screen Show (4:3)</PresentationFormat>
  <Paragraphs>112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Century Gothic</vt:lpstr>
      <vt:lpstr>verdana</vt:lpstr>
      <vt:lpstr>verdana</vt:lpstr>
      <vt:lpstr>Office Theme</vt:lpstr>
      <vt:lpstr>Conservation observations</vt:lpstr>
      <vt:lpstr>Data Description</vt:lpstr>
      <vt:lpstr>Species Data – Con’t</vt:lpstr>
      <vt:lpstr>Conservation Status</vt:lpstr>
      <vt:lpstr>Percent of Species Considered Protected by Category </vt:lpstr>
      <vt:lpstr>Are some species more protected than others? </vt:lpstr>
      <vt:lpstr>Recommendations</vt:lpstr>
      <vt:lpstr>Observations of Species </vt:lpstr>
      <vt:lpstr>Sheep Observations by Park per Week</vt:lpstr>
      <vt:lpstr>Determining Sample Size </vt:lpstr>
      <vt:lpstr>Determining Sample Size Continued </vt:lpstr>
      <vt:lpstr>Number of Observations Needed Per Park </vt:lpstr>
    </vt:vector>
  </TitlesOfParts>
  <Company>FAA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Conservation observations</dc:title>
  <dc:creator>McGlaughlin, Amanda (FAA)</dc:creator>
  <cp:lastModifiedBy>McGlaughlin, Amanda (FAA)</cp:lastModifiedBy>
  <cp:revision>7</cp:revision>
  <dcterms:created xsi:type="dcterms:W3CDTF">2018-03-16T18:26:27Z</dcterms:created>
  <dcterms:modified xsi:type="dcterms:W3CDTF">2018-03-17T12:45:37Z</dcterms:modified>
</cp:coreProperties>
</file>